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919" r:id="rId3"/>
    <p:sldId id="946" r:id="rId4"/>
    <p:sldId id="542" r:id="rId5"/>
    <p:sldId id="949" r:id="rId6"/>
    <p:sldId id="982" r:id="rId7"/>
    <p:sldId id="983" r:id="rId8"/>
    <p:sldId id="985" r:id="rId9"/>
    <p:sldId id="986" r:id="rId10"/>
    <p:sldId id="987" r:id="rId11"/>
    <p:sldId id="989" r:id="rId12"/>
    <p:sldId id="991" r:id="rId13"/>
    <p:sldId id="992" r:id="rId14"/>
    <p:sldId id="993" r:id="rId15"/>
    <p:sldId id="994" r:id="rId16"/>
    <p:sldId id="995" r:id="rId17"/>
    <p:sldId id="996" r:id="rId18"/>
    <p:sldId id="1000" r:id="rId19"/>
    <p:sldId id="999" r:id="rId20"/>
    <p:sldId id="1001" r:id="rId21"/>
    <p:sldId id="998" r:id="rId22"/>
    <p:sldId id="1002" r:id="rId23"/>
    <p:sldId id="1003" r:id="rId24"/>
    <p:sldId id="1004" r:id="rId25"/>
    <p:sldId id="1005" r:id="rId26"/>
    <p:sldId id="1009" r:id="rId27"/>
    <p:sldId id="1006" r:id="rId28"/>
    <p:sldId id="1010" r:id="rId29"/>
    <p:sldId id="1008" r:id="rId30"/>
    <p:sldId id="1011" r:id="rId31"/>
    <p:sldId id="1012" r:id="rId32"/>
    <p:sldId id="984" r:id="rId33"/>
    <p:sldId id="1013" r:id="rId34"/>
    <p:sldId id="1014" r:id="rId35"/>
    <p:sldId id="1015" r:id="rId36"/>
    <p:sldId id="1016" r:id="rId37"/>
    <p:sldId id="1017" r:id="rId38"/>
    <p:sldId id="1018" r:id="rId3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856"/>
    <a:srgbClr val="FFF6DD"/>
    <a:srgbClr val="FFF2CC"/>
    <a:srgbClr val="FFF4D5"/>
    <a:srgbClr val="1F4E79"/>
    <a:srgbClr val="0B1C2B"/>
    <a:srgbClr val="ADB9CA"/>
    <a:srgbClr val="F2F2F2"/>
    <a:srgbClr val="FFFFFF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 varScale="1">
        <p:scale>
          <a:sx n="94" d="100"/>
          <a:sy n="94" d="100"/>
        </p:scale>
        <p:origin x="22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23/08/2015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23/08/2015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23/08/2015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23/08/2015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23/08/2015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23/08/2015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23/08/2015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23/08/2015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23/08/2015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23/08/2015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23/08/2015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23/08/2015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23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643" y="889906"/>
            <a:ext cx="8735786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 que a </a:t>
            </a:r>
            <a:r>
              <a:rPr lang="pt-BR" sz="6500" dirty="0" smtClean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Fé</a:t>
            </a:r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centrada </a:t>
            </a:r>
            <a:r>
              <a:rPr lang="pt-BR" sz="7500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em Cristo</a:t>
            </a:r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produz em seus </a:t>
            </a:r>
            <a:r>
              <a:rPr lang="pt-BR" sz="6500" dirty="0" smtClean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discípulos</a:t>
            </a:r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pt-BR" sz="55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94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23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Rectangle 5"/>
          <p:cNvSpPr/>
          <p:nvPr/>
        </p:nvSpPr>
        <p:spPr>
          <a:xfrm>
            <a:off x="122570" y="625384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  <p:sp>
        <p:nvSpPr>
          <p:cNvPr id="2" name="Rectangle 1"/>
          <p:cNvSpPr/>
          <p:nvPr/>
        </p:nvSpPr>
        <p:spPr>
          <a:xfrm>
            <a:off x="122571" y="1826615"/>
            <a:ext cx="809886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dirty="0"/>
              <a:t>1 – Produz grande compaixão - </a:t>
            </a:r>
            <a:r>
              <a:rPr lang="pt-BR" sz="3500" dirty="0">
                <a:solidFill>
                  <a:srgbClr val="C00000"/>
                </a:solidFill>
              </a:rPr>
              <a:t>4.1-6</a:t>
            </a:r>
            <a:r>
              <a:rPr lang="pt-BR" sz="3500" dirty="0"/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2570" y="1826615"/>
            <a:ext cx="78049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dirty="0"/>
              <a:t>2 – Produz </a:t>
            </a:r>
            <a:r>
              <a:rPr lang="pt-BR" sz="3500" dirty="0" smtClean="0"/>
              <a:t>preceitos que quebram </a:t>
            </a:r>
            <a:r>
              <a:rPr lang="pt-BR" sz="3500" dirty="0"/>
              <a:t>preconceitos - </a:t>
            </a:r>
            <a:r>
              <a:rPr lang="pt-BR" sz="3500" dirty="0">
                <a:solidFill>
                  <a:srgbClr val="C00000"/>
                </a:solidFill>
              </a:rPr>
              <a:t>4.7-9</a:t>
            </a:r>
            <a:r>
              <a:rPr lang="pt-BR" sz="3500" dirty="0"/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8079" y="1818451"/>
            <a:ext cx="8098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3 – Produz interesse exclusivo- </a:t>
            </a:r>
            <a:r>
              <a:rPr lang="pt-BR" sz="3600" dirty="0">
                <a:solidFill>
                  <a:srgbClr val="C00000"/>
                </a:solidFill>
              </a:rPr>
              <a:t>4.10</a:t>
            </a:r>
            <a:r>
              <a:rPr lang="pt-BR" sz="3600" dirty="0"/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8078" y="1815363"/>
            <a:ext cx="78049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4 – Produz uma expectativa que não é terrena </a:t>
            </a:r>
            <a:r>
              <a:rPr lang="pt-BR" sz="3600" dirty="0">
                <a:solidFill>
                  <a:srgbClr val="C00000"/>
                </a:solidFill>
              </a:rPr>
              <a:t>4.11</a:t>
            </a:r>
            <a:r>
              <a:rPr lang="pt-BR" sz="3600" dirty="0"/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914" y="1818450"/>
            <a:ext cx="8098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5 – Produz uma esperança acima de uma boa vida social </a:t>
            </a:r>
            <a:r>
              <a:rPr lang="pt-BR" sz="3600" dirty="0">
                <a:solidFill>
                  <a:srgbClr val="C00000"/>
                </a:solidFill>
              </a:rPr>
              <a:t>4.12</a:t>
            </a:r>
            <a:r>
              <a:rPr lang="pt-BR" sz="3600" dirty="0"/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422" y="1857392"/>
            <a:ext cx="8098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/>
              <a:t>6 </a:t>
            </a:r>
            <a:r>
              <a:rPr lang="pt-BR" sz="3600" dirty="0"/>
              <a:t>– Produz </a:t>
            </a:r>
            <a:r>
              <a:rPr lang="pt-BR" sz="3600" dirty="0" smtClean="0"/>
              <a:t>acalento para a angústia do coração. </a:t>
            </a:r>
            <a:r>
              <a:rPr lang="pt-BR" sz="3600" dirty="0" smtClean="0">
                <a:solidFill>
                  <a:srgbClr val="C00000"/>
                </a:solidFill>
              </a:rPr>
              <a:t>4.13-15</a:t>
            </a:r>
            <a:r>
              <a:rPr lang="pt-BR" sz="3600" dirty="0" smtClean="0"/>
              <a:t>.</a:t>
            </a:r>
            <a:endParaRPr lang="pt-BR" sz="3600" dirty="0"/>
          </a:p>
        </p:txBody>
      </p:sp>
      <p:sp>
        <p:nvSpPr>
          <p:cNvPr id="17" name="Rectangle 16"/>
          <p:cNvSpPr/>
          <p:nvPr/>
        </p:nvSpPr>
        <p:spPr>
          <a:xfrm>
            <a:off x="98079" y="1849228"/>
            <a:ext cx="8098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/>
              <a:t>7 </a:t>
            </a:r>
            <a:r>
              <a:rPr lang="pt-BR" sz="3600" dirty="0"/>
              <a:t>– Produz </a:t>
            </a:r>
            <a:r>
              <a:rPr lang="pt-BR" sz="3600" dirty="0" smtClean="0"/>
              <a:t>autoconfrontação. </a:t>
            </a:r>
            <a:r>
              <a:rPr lang="pt-BR" sz="3600" dirty="0" smtClean="0">
                <a:solidFill>
                  <a:srgbClr val="C00000"/>
                </a:solidFill>
              </a:rPr>
              <a:t>4.16-19</a:t>
            </a:r>
            <a:r>
              <a:rPr lang="pt-BR" sz="3600" dirty="0" smtClean="0"/>
              <a:t>.</a:t>
            </a:r>
            <a:endParaRPr lang="pt-BR" sz="3600" dirty="0"/>
          </a:p>
        </p:txBody>
      </p:sp>
      <p:sp>
        <p:nvSpPr>
          <p:cNvPr id="18" name="Rectangle 17"/>
          <p:cNvSpPr/>
          <p:nvPr/>
        </p:nvSpPr>
        <p:spPr>
          <a:xfrm>
            <a:off x="318407" y="2164765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</a:t>
            </a: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4.20-26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01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2" grpId="0"/>
      <p:bldP spid="2" grpId="1"/>
      <p:bldP spid="11" grpId="0"/>
      <p:bldP spid="11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23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16328" y="988246"/>
            <a:ext cx="9176656" cy="92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você adora? </a:t>
            </a:r>
            <a:endParaRPr lang="pt-BR" sz="5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32656" y="1069967"/>
            <a:ext cx="9176656" cy="92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você adora? </a:t>
            </a:r>
            <a:endParaRPr lang="pt-BR" sz="5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12867" y="1043421"/>
            <a:ext cx="9176656" cy="1903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a sua adoração revela sobre sua fé? </a:t>
            </a:r>
            <a:endParaRPr lang="pt-BR" sz="5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9" grpId="0"/>
      <p:bldP spid="9" grpId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23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1034869"/>
            <a:ext cx="9097537" cy="487825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adoração verdadeira - livre da religião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pt-BR" sz="5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334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8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2533739"/>
            <a:ext cx="9144000" cy="432426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20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Nossos pais adoravam neste monte; vós, entretanto, dizeis que em Jerusalém é o lugar onde se deve adorar.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21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Disse-lhe Jesus: Mulher, podes crer-me que a hora vem, quando nem neste monte, nem em Jerusalém adorareis o Pai.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22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Vós adorais o que não conheceis; nós adoramos o que conhecemos, porque a salvação vem dos judeus.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Mas vem a hora e já chegou, em que os verdadeiros adoradores adorarão o Pai em espírito e em verdade;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Deus é espírito; e importa que os seus adoradores o adorem em espírito e em verdade.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14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3976" y="167683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25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Eu sei, respondeu a mulher, que há de vir o Messias, chamado Cristo; quando ele vier, nos anunciará todas as coisas.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26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Disse-lhe Jesus: Eu o sou, eu que falo contigo.</a:t>
            </a:r>
          </a:p>
        </p:txBody>
      </p:sp>
    </p:spTree>
    <p:extLst>
      <p:ext uri="{BB962C8B-B14F-4D97-AF65-F5344CB8AC3E}">
        <p14:creationId xmlns:p14="http://schemas.microsoft.com/office/powerpoint/2010/main" val="3102860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6" grpId="0"/>
      <p:bldP spid="8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8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9" name="Rectangle 8"/>
          <p:cNvSpPr/>
          <p:nvPr/>
        </p:nvSpPr>
        <p:spPr>
          <a:xfrm>
            <a:off x="-7951" y="5971734"/>
            <a:ext cx="9144000" cy="86177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20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Nossos pais adoravam neste monte; vós, entretanto, dizeis que em Jerusalém é o lugar onde se deve adorar</a:t>
            </a:r>
            <a:r>
              <a:rPr lang="pt-BR" sz="2500" dirty="0" smtClean="0">
                <a:latin typeface="+mj-lt"/>
              </a:rPr>
              <a:t>.</a:t>
            </a:r>
            <a:endParaRPr lang="pt-BR" sz="25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8442" y="142602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Autodefesa/ negação </a:t>
            </a:r>
            <a:r>
              <a:rPr lang="pt-BR" sz="2800" dirty="0" smtClean="0">
                <a:solidFill>
                  <a:srgbClr val="C00000"/>
                </a:solidFill>
              </a:rPr>
              <a:t>– 19-20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3143953"/>
            <a:ext cx="9144000" cy="47705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19</a:t>
            </a:r>
            <a:r>
              <a:rPr lang="pt-BR" sz="2500" dirty="0" smtClean="0">
                <a:latin typeface="+mj-lt"/>
              </a:rPr>
              <a:t>   </a:t>
            </a:r>
            <a:r>
              <a:rPr lang="pt-BR" sz="2500" dirty="0">
                <a:latin typeface="+mj-lt"/>
              </a:rPr>
              <a:t>Senhor, disse-lhe a mulher, vejo que tu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és profeta</a:t>
            </a:r>
            <a:r>
              <a:rPr lang="pt-BR" sz="2500" dirty="0" smtClean="0">
                <a:latin typeface="+mj-lt"/>
              </a:rPr>
              <a:t>.</a:t>
            </a:r>
            <a:endParaRPr lang="pt-BR" sz="25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2722" y="3769881"/>
            <a:ext cx="9144000" cy="86177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29</a:t>
            </a:r>
            <a:r>
              <a:rPr lang="pt-BR" sz="2500" dirty="0" smtClean="0">
                <a:latin typeface="+mj-lt"/>
              </a:rPr>
              <a:t>   </a:t>
            </a:r>
            <a:r>
              <a:rPr lang="pt-BR" sz="2500" dirty="0">
                <a:latin typeface="+mj-lt"/>
              </a:rPr>
              <a:t>Vinde comigo e vede um homem que me disse tudo quanto tenho feito.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Será este</a:t>
            </a:r>
            <a:r>
              <a:rPr lang="pt-BR" sz="2500" dirty="0">
                <a:latin typeface="+mj-lt"/>
              </a:rPr>
              <a:t>, porventura,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o Cristo</a:t>
            </a:r>
            <a:r>
              <a:rPr lang="pt-BR" sz="2500" dirty="0" smtClean="0">
                <a:latin typeface="+mj-lt"/>
              </a:rPr>
              <a:t>?!</a:t>
            </a:r>
            <a:endParaRPr lang="pt-BR" sz="2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243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9" name="Rectangle 8"/>
          <p:cNvSpPr/>
          <p:nvPr/>
        </p:nvSpPr>
        <p:spPr>
          <a:xfrm>
            <a:off x="-7951" y="5971734"/>
            <a:ext cx="9144000" cy="86177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20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Nossos pais adoravam neste monte; vós, entretanto, dizeis que em Jerusalém é o lugar onde se deve adorar</a:t>
            </a:r>
            <a:r>
              <a:rPr lang="pt-BR" sz="2500" dirty="0" smtClean="0">
                <a:latin typeface="+mj-lt"/>
              </a:rPr>
              <a:t>.</a:t>
            </a:r>
            <a:endParaRPr lang="pt-BR" sz="25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8442" y="142602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Autodefesa/ negação </a:t>
            </a:r>
            <a:r>
              <a:rPr lang="pt-BR" sz="2800" dirty="0" smtClean="0">
                <a:solidFill>
                  <a:srgbClr val="C00000"/>
                </a:solidFill>
              </a:rPr>
              <a:t>– 19-20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8441" y="1975636"/>
            <a:ext cx="79876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segundo os judeus ou samaritanos </a:t>
            </a:r>
            <a:r>
              <a:rPr lang="pt-BR" sz="2800" dirty="0" smtClean="0">
                <a:solidFill>
                  <a:srgbClr val="C00000"/>
                </a:solidFill>
              </a:rPr>
              <a:t>– 20</a:t>
            </a:r>
            <a:endParaRPr lang="pt-B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796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9" name="Rectangle 8"/>
          <p:cNvSpPr/>
          <p:nvPr/>
        </p:nvSpPr>
        <p:spPr>
          <a:xfrm>
            <a:off x="-7951" y="5971734"/>
            <a:ext cx="9144000" cy="86177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20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Nossos pais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adoravam neste monte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; vós, entretanto, dizeis que em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Jerusalém é o lugar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onde se deve adorar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  <a:endParaRPr lang="pt-BR" sz="25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8442" y="142602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Autodefesa/ negação </a:t>
            </a:r>
            <a:r>
              <a:rPr lang="pt-BR" sz="2800" dirty="0" smtClean="0">
                <a:solidFill>
                  <a:srgbClr val="C00000"/>
                </a:solidFill>
              </a:rPr>
              <a:t>– 19-20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8441" y="1975636"/>
            <a:ext cx="79876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segundo os judeus ou samaritanos </a:t>
            </a:r>
            <a:r>
              <a:rPr lang="pt-BR" sz="2800" dirty="0" smtClean="0">
                <a:solidFill>
                  <a:srgbClr val="C00000"/>
                </a:solidFill>
              </a:rPr>
              <a:t>– 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4350" y="3633107"/>
            <a:ext cx="3314700" cy="19022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u="sng" dirty="0" smtClean="0"/>
              <a:t>SAMARITANOS</a:t>
            </a:r>
          </a:p>
          <a:p>
            <a:pPr algn="ctr"/>
            <a:endParaRPr lang="pt-BR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Monte Gerizin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Siquém</a:t>
            </a:r>
            <a:endParaRPr lang="pt-BR" sz="2500" dirty="0"/>
          </a:p>
        </p:txBody>
      </p:sp>
      <p:sp>
        <p:nvSpPr>
          <p:cNvPr id="11" name="Rectangle 10"/>
          <p:cNvSpPr/>
          <p:nvPr/>
        </p:nvSpPr>
        <p:spPr>
          <a:xfrm>
            <a:off x="4564049" y="3633107"/>
            <a:ext cx="3314700" cy="19022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u="sng" dirty="0" smtClean="0"/>
              <a:t>JUDEUS</a:t>
            </a:r>
          </a:p>
          <a:p>
            <a:pPr algn="ctr"/>
            <a:endParaRPr lang="pt-BR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Monte sião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Jerusalém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3483917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9" name="Rectangle 8"/>
          <p:cNvSpPr/>
          <p:nvPr/>
        </p:nvSpPr>
        <p:spPr>
          <a:xfrm>
            <a:off x="-7951" y="5971734"/>
            <a:ext cx="9144000" cy="86177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20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Nossos pais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adoravam neste monte;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vós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entretanto,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dizeis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que em Jerusalém é o lugar onde se deve adorar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  <a:endParaRPr lang="pt-BR" sz="25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8442" y="142602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Autodefesa/ negação </a:t>
            </a:r>
            <a:r>
              <a:rPr lang="pt-BR" sz="2800" dirty="0" smtClean="0">
                <a:solidFill>
                  <a:srgbClr val="C00000"/>
                </a:solidFill>
              </a:rPr>
              <a:t>– 19-20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8441" y="1975636"/>
            <a:ext cx="79876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segundo os judeus ou samaritanos </a:t>
            </a:r>
            <a:r>
              <a:rPr lang="pt-BR" sz="2800" dirty="0" smtClean="0">
                <a:solidFill>
                  <a:srgbClr val="C00000"/>
                </a:solidFill>
              </a:rPr>
              <a:t>– 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" y="530680"/>
            <a:ext cx="3649436" cy="5257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ctangle 1"/>
          <p:cNvSpPr/>
          <p:nvPr/>
        </p:nvSpPr>
        <p:spPr>
          <a:xfrm>
            <a:off x="514350" y="3633107"/>
            <a:ext cx="3314700" cy="19022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u="sng" dirty="0" smtClean="0"/>
              <a:t>SAMARITANOS</a:t>
            </a:r>
          </a:p>
          <a:p>
            <a:pPr algn="ctr"/>
            <a:endParaRPr lang="pt-BR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Monte Gerizin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Siquém</a:t>
            </a:r>
            <a:endParaRPr lang="pt-BR" sz="2500" dirty="0"/>
          </a:p>
        </p:txBody>
      </p:sp>
      <p:sp>
        <p:nvSpPr>
          <p:cNvPr id="8" name="TextBox 7"/>
          <p:cNvSpPr txBox="1"/>
          <p:nvPr/>
        </p:nvSpPr>
        <p:spPr>
          <a:xfrm>
            <a:off x="547007" y="827759"/>
            <a:ext cx="30207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Tradição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História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Informação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Fé </a:t>
            </a:r>
            <a:endParaRPr lang="pt-BR" sz="3500" b="1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64049" y="3633107"/>
            <a:ext cx="3314700" cy="19022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u="sng" dirty="0" smtClean="0"/>
              <a:t>JUDEUS</a:t>
            </a:r>
          </a:p>
          <a:p>
            <a:pPr algn="ctr"/>
            <a:endParaRPr lang="pt-BR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Monte sião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Jerusalém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317776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10" name="TextBox 9"/>
          <p:cNvSpPr txBox="1"/>
          <p:nvPr/>
        </p:nvSpPr>
        <p:spPr>
          <a:xfrm>
            <a:off x="1148442" y="142602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Autodefesa/ negação </a:t>
            </a:r>
            <a:r>
              <a:rPr lang="pt-BR" sz="2800" dirty="0" smtClean="0">
                <a:solidFill>
                  <a:srgbClr val="C00000"/>
                </a:solidFill>
              </a:rPr>
              <a:t>– 19-20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8441" y="1975636"/>
            <a:ext cx="79876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segundo os judeus ou samaritanos </a:t>
            </a:r>
            <a:r>
              <a:rPr lang="pt-BR" sz="2800" dirty="0" smtClean="0">
                <a:solidFill>
                  <a:srgbClr val="C00000"/>
                </a:solidFill>
              </a:rPr>
              <a:t>– 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" y="530680"/>
            <a:ext cx="3649436" cy="5257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ctangle 1"/>
          <p:cNvSpPr/>
          <p:nvPr/>
        </p:nvSpPr>
        <p:spPr>
          <a:xfrm>
            <a:off x="514350" y="3633107"/>
            <a:ext cx="3314700" cy="19022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u="sng" dirty="0" smtClean="0"/>
              <a:t>SAMARITANOS</a:t>
            </a:r>
          </a:p>
          <a:p>
            <a:pPr algn="ctr"/>
            <a:endParaRPr lang="pt-BR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Monte Gerizin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Siquém</a:t>
            </a:r>
            <a:endParaRPr lang="pt-BR" sz="2500" dirty="0"/>
          </a:p>
        </p:txBody>
      </p:sp>
      <p:sp>
        <p:nvSpPr>
          <p:cNvPr id="8" name="TextBox 7"/>
          <p:cNvSpPr txBox="1"/>
          <p:nvPr/>
        </p:nvSpPr>
        <p:spPr>
          <a:xfrm>
            <a:off x="547007" y="827759"/>
            <a:ext cx="30207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Tradição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História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Informação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Fé </a:t>
            </a:r>
            <a:endParaRPr lang="pt-BR" sz="3500" b="1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73334" y="520252"/>
            <a:ext cx="3649436" cy="5257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4564049" y="3633107"/>
            <a:ext cx="3314700" cy="19022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u="sng" dirty="0" smtClean="0"/>
              <a:t>JUDEUS</a:t>
            </a:r>
          </a:p>
          <a:p>
            <a:pPr algn="ctr"/>
            <a:endParaRPr lang="pt-BR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Monte sião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Jerusalém</a:t>
            </a:r>
            <a:endParaRPr lang="pt-BR" sz="2500" dirty="0"/>
          </a:p>
        </p:txBody>
      </p:sp>
      <p:sp>
        <p:nvSpPr>
          <p:cNvPr id="14" name="TextBox 13"/>
          <p:cNvSpPr txBox="1"/>
          <p:nvPr/>
        </p:nvSpPr>
        <p:spPr>
          <a:xfrm>
            <a:off x="4792433" y="885058"/>
            <a:ext cx="30207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Não o monte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7951" y="5220292"/>
            <a:ext cx="9144000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21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Disse-lhe Jesus: Mulher, podes crer-me que a hora vem, quando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nem neste monte, nem em Jerusalém</a:t>
            </a:r>
            <a:r>
              <a:rPr lang="pt-BR" sz="2500" dirty="0">
                <a:latin typeface="+mj-lt"/>
              </a:rPr>
              <a:t> adorareis o Pai.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22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Vós adorais o que não conheceis; nós adoramos o que conhecemos, porque a salvação vem dos judeus</a:t>
            </a:r>
            <a:r>
              <a:rPr lang="pt-BR" sz="2500" dirty="0" smtClean="0">
                <a:latin typeface="+mj-lt"/>
              </a:rPr>
              <a:t>.</a:t>
            </a:r>
            <a:endParaRPr lang="pt-BR" sz="2500" dirty="0">
              <a:latin typeface="+mj-l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620736" y="1208314"/>
            <a:ext cx="2302328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767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8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10" name="TextBox 9"/>
          <p:cNvSpPr txBox="1"/>
          <p:nvPr/>
        </p:nvSpPr>
        <p:spPr>
          <a:xfrm>
            <a:off x="1148442" y="142602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Autodefesa/ negação </a:t>
            </a:r>
            <a:r>
              <a:rPr lang="pt-BR" sz="2800" dirty="0" smtClean="0">
                <a:solidFill>
                  <a:srgbClr val="C00000"/>
                </a:solidFill>
              </a:rPr>
              <a:t>– 19-20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8441" y="1975636"/>
            <a:ext cx="79876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segundo os judeus ou samaritanos </a:t>
            </a:r>
            <a:r>
              <a:rPr lang="pt-BR" sz="2800" dirty="0" smtClean="0">
                <a:solidFill>
                  <a:srgbClr val="C00000"/>
                </a:solidFill>
              </a:rPr>
              <a:t>– 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" y="530680"/>
            <a:ext cx="3649436" cy="5257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ctangle 1"/>
          <p:cNvSpPr/>
          <p:nvPr/>
        </p:nvSpPr>
        <p:spPr>
          <a:xfrm>
            <a:off x="514350" y="3633107"/>
            <a:ext cx="3314700" cy="19022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u="sng" dirty="0" smtClean="0"/>
              <a:t>SAMARITANOS</a:t>
            </a:r>
          </a:p>
          <a:p>
            <a:pPr algn="ctr"/>
            <a:endParaRPr lang="pt-BR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Monte Gerizin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Siquém</a:t>
            </a:r>
            <a:endParaRPr lang="pt-BR" sz="2500" dirty="0"/>
          </a:p>
        </p:txBody>
      </p:sp>
      <p:sp>
        <p:nvSpPr>
          <p:cNvPr id="8" name="TextBox 7"/>
          <p:cNvSpPr txBox="1"/>
          <p:nvPr/>
        </p:nvSpPr>
        <p:spPr>
          <a:xfrm>
            <a:off x="547007" y="827759"/>
            <a:ext cx="30207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Tradição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História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Informação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Fé </a:t>
            </a:r>
            <a:endParaRPr lang="pt-BR" sz="3500" b="1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73334" y="520252"/>
            <a:ext cx="3649436" cy="5257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4564049" y="3633107"/>
            <a:ext cx="3314700" cy="19022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u="sng" dirty="0" smtClean="0"/>
              <a:t>JUDEUS</a:t>
            </a:r>
          </a:p>
          <a:p>
            <a:pPr algn="ctr"/>
            <a:endParaRPr lang="pt-BR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Monte sião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Jerusalém</a:t>
            </a:r>
            <a:endParaRPr lang="pt-BR" sz="2500" dirty="0"/>
          </a:p>
        </p:txBody>
      </p:sp>
      <p:sp>
        <p:nvSpPr>
          <p:cNvPr id="14" name="TextBox 13"/>
          <p:cNvSpPr txBox="1"/>
          <p:nvPr/>
        </p:nvSpPr>
        <p:spPr>
          <a:xfrm>
            <a:off x="4792433" y="885058"/>
            <a:ext cx="30207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Não o monte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A hora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7951" y="5220292"/>
            <a:ext cx="9144000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21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Disse-lhe Jesus: Mulher, podes crer-me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que a hora vem</a:t>
            </a:r>
            <a:r>
              <a:rPr lang="pt-BR" sz="2500" dirty="0">
                <a:latin typeface="+mj-lt"/>
              </a:rPr>
              <a:t>, quando nem neste monte, nem em Jerusalém adorareis o Pai.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22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Vós adorais o que não conheceis; nós adoramos o que conhecemos, porque a salvação vem dos judeus</a:t>
            </a:r>
            <a:r>
              <a:rPr lang="pt-BR" sz="2500" dirty="0" smtClean="0">
                <a:latin typeface="+mj-lt"/>
              </a:rPr>
              <a:t>.</a:t>
            </a:r>
            <a:endParaRPr lang="pt-BR" sz="2500" dirty="0">
              <a:latin typeface="+mj-l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620736" y="1208314"/>
            <a:ext cx="2302328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585358" y="1719942"/>
            <a:ext cx="2302328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551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10" name="TextBox 9"/>
          <p:cNvSpPr txBox="1"/>
          <p:nvPr/>
        </p:nvSpPr>
        <p:spPr>
          <a:xfrm>
            <a:off x="1148442" y="142602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Autodefesa/ negação </a:t>
            </a:r>
            <a:r>
              <a:rPr lang="pt-BR" sz="2800" dirty="0" smtClean="0">
                <a:solidFill>
                  <a:srgbClr val="C00000"/>
                </a:solidFill>
              </a:rPr>
              <a:t>– 19-20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8441" y="1975636"/>
            <a:ext cx="79876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segundo os judeus ou samaritanos </a:t>
            </a:r>
            <a:r>
              <a:rPr lang="pt-BR" sz="2800" dirty="0" smtClean="0">
                <a:solidFill>
                  <a:srgbClr val="C00000"/>
                </a:solidFill>
              </a:rPr>
              <a:t>– 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" y="530680"/>
            <a:ext cx="3649436" cy="5257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ctangle 1"/>
          <p:cNvSpPr/>
          <p:nvPr/>
        </p:nvSpPr>
        <p:spPr>
          <a:xfrm>
            <a:off x="514350" y="3633107"/>
            <a:ext cx="3314700" cy="19022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u="sng" dirty="0" smtClean="0"/>
              <a:t>SAMARITANOS</a:t>
            </a:r>
          </a:p>
          <a:p>
            <a:pPr algn="ctr"/>
            <a:endParaRPr lang="pt-BR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Monte Gerizin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Siquém</a:t>
            </a:r>
            <a:endParaRPr lang="pt-BR" sz="2500" dirty="0"/>
          </a:p>
        </p:txBody>
      </p:sp>
      <p:sp>
        <p:nvSpPr>
          <p:cNvPr id="8" name="TextBox 7"/>
          <p:cNvSpPr txBox="1"/>
          <p:nvPr/>
        </p:nvSpPr>
        <p:spPr>
          <a:xfrm>
            <a:off x="547007" y="827759"/>
            <a:ext cx="30207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Tradição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História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Informação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Fé </a:t>
            </a:r>
            <a:endParaRPr lang="pt-BR" sz="3500" b="1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73334" y="520252"/>
            <a:ext cx="3649436" cy="5257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4564049" y="3633107"/>
            <a:ext cx="3314700" cy="19022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u="sng" dirty="0" smtClean="0"/>
              <a:t>JUDEUS</a:t>
            </a:r>
          </a:p>
          <a:p>
            <a:pPr algn="ctr"/>
            <a:endParaRPr lang="pt-BR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Monte sião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Jerusalém</a:t>
            </a:r>
            <a:endParaRPr lang="pt-BR" sz="2500" dirty="0"/>
          </a:p>
        </p:txBody>
      </p:sp>
      <p:sp>
        <p:nvSpPr>
          <p:cNvPr id="14" name="TextBox 13"/>
          <p:cNvSpPr txBox="1"/>
          <p:nvPr/>
        </p:nvSpPr>
        <p:spPr>
          <a:xfrm>
            <a:off x="4792433" y="885058"/>
            <a:ext cx="302078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Não o monte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A hora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Não conhece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7951" y="5220292"/>
            <a:ext cx="9144000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21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Disse-lhe Jesus: Mulher, podes crer-me que a hora vem, quando nem neste monte, nem em Jerusalém adorareis o Pai.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22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Vós adorais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o que não conheceis</a:t>
            </a:r>
            <a:r>
              <a:rPr lang="pt-BR" sz="2500" dirty="0">
                <a:latin typeface="+mj-lt"/>
              </a:rPr>
              <a:t>; nós adoramos o que conhecemos, porque a salvação vem dos judeus</a:t>
            </a:r>
            <a:r>
              <a:rPr lang="pt-BR" sz="2500" dirty="0" smtClean="0">
                <a:latin typeface="+mj-lt"/>
              </a:rPr>
              <a:t>.</a:t>
            </a:r>
            <a:endParaRPr lang="pt-BR" sz="2500" dirty="0">
              <a:latin typeface="+mj-l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620736" y="1208314"/>
            <a:ext cx="2302328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585358" y="1719942"/>
            <a:ext cx="2302328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986532" y="2239734"/>
            <a:ext cx="190275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395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10" name="TextBox 9"/>
          <p:cNvSpPr txBox="1"/>
          <p:nvPr/>
        </p:nvSpPr>
        <p:spPr>
          <a:xfrm>
            <a:off x="1148442" y="142602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Autodefesa/ negação </a:t>
            </a:r>
            <a:r>
              <a:rPr lang="pt-BR" sz="2800" dirty="0" smtClean="0">
                <a:solidFill>
                  <a:srgbClr val="C00000"/>
                </a:solidFill>
              </a:rPr>
              <a:t>– 19-20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8441" y="1975636"/>
            <a:ext cx="79876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segundo os judeus ou samaritanos </a:t>
            </a:r>
            <a:r>
              <a:rPr lang="pt-BR" sz="2800" dirty="0" smtClean="0">
                <a:solidFill>
                  <a:srgbClr val="C00000"/>
                </a:solidFill>
              </a:rPr>
              <a:t>– 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" y="530680"/>
            <a:ext cx="3649436" cy="5257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ctangle 1"/>
          <p:cNvSpPr/>
          <p:nvPr/>
        </p:nvSpPr>
        <p:spPr>
          <a:xfrm>
            <a:off x="514350" y="3633107"/>
            <a:ext cx="3314700" cy="19022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u="sng" dirty="0" smtClean="0"/>
              <a:t>SAMARITANOS</a:t>
            </a:r>
          </a:p>
          <a:p>
            <a:pPr algn="ctr"/>
            <a:endParaRPr lang="pt-BR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Monte Gerizin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Siquém</a:t>
            </a:r>
            <a:endParaRPr lang="pt-BR" sz="2500" dirty="0"/>
          </a:p>
        </p:txBody>
      </p:sp>
      <p:sp>
        <p:nvSpPr>
          <p:cNvPr id="8" name="TextBox 7"/>
          <p:cNvSpPr txBox="1"/>
          <p:nvPr/>
        </p:nvSpPr>
        <p:spPr>
          <a:xfrm>
            <a:off x="547007" y="827759"/>
            <a:ext cx="30207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Tradição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História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Informação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Fé </a:t>
            </a:r>
            <a:endParaRPr lang="pt-BR" sz="3500" b="1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73334" y="520252"/>
            <a:ext cx="3649436" cy="5257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4564049" y="3633107"/>
            <a:ext cx="3314700" cy="19022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u="sng" dirty="0" smtClean="0"/>
              <a:t>JUDEUS</a:t>
            </a:r>
          </a:p>
          <a:p>
            <a:pPr algn="ctr"/>
            <a:endParaRPr lang="pt-BR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Monte sião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t-BR" sz="2500" dirty="0" smtClean="0"/>
              <a:t>Jerusalém</a:t>
            </a:r>
            <a:endParaRPr lang="pt-BR" sz="2500" dirty="0"/>
          </a:p>
        </p:txBody>
      </p:sp>
      <p:sp>
        <p:nvSpPr>
          <p:cNvPr id="14" name="TextBox 13"/>
          <p:cNvSpPr txBox="1"/>
          <p:nvPr/>
        </p:nvSpPr>
        <p:spPr>
          <a:xfrm>
            <a:off x="4792433" y="885058"/>
            <a:ext cx="302078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Não o monte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A hora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Não conhece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b="1" dirty="0" smtClean="0">
                <a:latin typeface="+mj-lt"/>
              </a:rPr>
              <a:t>Salvação vem dos judeus</a:t>
            </a:r>
            <a:endParaRPr lang="pt-BR" sz="3500" b="1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7951" y="5220292"/>
            <a:ext cx="9144000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21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Disse-lhe Jesus: Mulher, podes crer-me que a hora vem, quando nem neste monte, nem em Jerusalém adorareis o Pai.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22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Vós adorais o que não conheceis; nós adoramos o que conhecemos, porque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a salvação vem dos judeus</a:t>
            </a:r>
            <a:r>
              <a:rPr lang="pt-BR" sz="2500" dirty="0" smtClean="0">
                <a:latin typeface="+mj-lt"/>
              </a:rPr>
              <a:t>.</a:t>
            </a:r>
            <a:endParaRPr lang="pt-BR" sz="2500" dirty="0">
              <a:latin typeface="+mj-l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620736" y="1208314"/>
            <a:ext cx="2302328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585358" y="1719942"/>
            <a:ext cx="2302328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986532" y="2239734"/>
            <a:ext cx="190275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782502" y="2800345"/>
            <a:ext cx="306439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19132725">
            <a:off x="306786" y="1350270"/>
            <a:ext cx="3615973" cy="1246495"/>
          </a:xfrm>
          <a:prstGeom prst="rect">
            <a:avLst/>
          </a:prstGeom>
          <a:solidFill>
            <a:srgbClr val="FFF2CC">
              <a:alpha val="56078"/>
            </a:srgb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7500" b="1" dirty="0" smtClean="0">
                <a:solidFill>
                  <a:srgbClr val="C00000"/>
                </a:solidFill>
              </a:rPr>
              <a:t>ERRADO</a:t>
            </a:r>
            <a:endParaRPr lang="pt-BR" sz="75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51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10" name="TextBox 9"/>
          <p:cNvSpPr txBox="1"/>
          <p:nvPr/>
        </p:nvSpPr>
        <p:spPr>
          <a:xfrm>
            <a:off x="1148442" y="142602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Autodefesa/ negação </a:t>
            </a:r>
            <a:r>
              <a:rPr lang="pt-BR" sz="2800" dirty="0" smtClean="0">
                <a:solidFill>
                  <a:srgbClr val="C00000"/>
                </a:solidFill>
              </a:rPr>
              <a:t>– 19-20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8441" y="1975636"/>
            <a:ext cx="79876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segundo os judeus ou samaritanos </a:t>
            </a:r>
            <a:r>
              <a:rPr lang="pt-BR" sz="2800" dirty="0" smtClean="0">
                <a:solidFill>
                  <a:srgbClr val="C00000"/>
                </a:solidFill>
              </a:rPr>
              <a:t>– 20</a:t>
            </a:r>
            <a:endParaRPr lang="pt-B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049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3284853"/>
            <a:ext cx="9144000" cy="355481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21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Disse-lhe Jesus: Mulher, podes crer-me que a hora vem, quando nem neste monte, nem em Jerusalém adorareis o Pai.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22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Vós adorais o que não conheceis; nós adoramos o que conhecemos, porque a salvação vem dos judeus.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Mas vem a hora e já chegou, em que os verdadeiros adoradores adorarão o Pai em espírito e em verdade;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Deus é espírito; e importa que os seus adoradores o adorem em espírito e em verdade.</a:t>
            </a:r>
          </a:p>
        </p:txBody>
      </p:sp>
    </p:spTree>
    <p:extLst>
      <p:ext uri="{BB962C8B-B14F-4D97-AF65-F5344CB8AC3E}">
        <p14:creationId xmlns:p14="http://schemas.microsoft.com/office/powerpoint/2010/main" val="722180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3284853"/>
            <a:ext cx="9144000" cy="355481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21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Jesus: Mulher,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podes crer-me que a hora vem, quando nem neste monte, nem em Jerusalém adorareis o Pai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22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Vós adorais o que não conheceis; nós adoramos o que conhecemos, porque a salvação vem dos judeus.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Mas vem a hora e já chegou, em que os verdadeiros adoradores adorarão o Pai em espírito e em verdade;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Deus é espírito; e importa que os seus adoradores o adorem em espírito e em verdade.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somente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163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3284853"/>
            <a:ext cx="9144000" cy="355481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21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Jesus: Mulher,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podes crer-me que a hora vem, quando nem neste monte, nem em Jerusalém adorareis o Pai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22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Vós adorais o que não conheceis; nós adoramos o que conhecemos, porque a salvação vem dos judeus.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Mas vem a hora e já chegou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em que os verdadeiros adoradores adorarão o Pai em espírito e em verdade;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Deus é espírito; e importa que os seus adoradores o adorem em espírito e em verdade.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somente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677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8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3284853"/>
            <a:ext cx="9144000" cy="355481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21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Jesus: Mulher, podes crer-me que a hora vem, quando nem neste monte, nem em Jerusalém adorareis o Pai.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22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Vós adorais o que não conheceis; nós adoramos o que conhecemos, porque a salvação vem dos judeus.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Mas vem a hora e já chegou, em que os verdadeiros adoradores adorarão o Pai em espírito e em verdade;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Deus é espírito; e importa que os seus adoradores o adorem em espírito e em verdade.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somente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5720" y="2394854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Informação, a salvação </a:t>
            </a:r>
            <a:r>
              <a:rPr lang="pt-BR" sz="2800" dirty="0" smtClean="0">
                <a:solidFill>
                  <a:srgbClr val="C00000"/>
                </a:solidFill>
              </a:rPr>
              <a:t>– 22</a:t>
            </a:r>
            <a:endParaRPr lang="pt-B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52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3284853"/>
            <a:ext cx="9144000" cy="355481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21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Jesus: Mulher, podes crer-me que a hora vem, quando nem neste monte, nem em Jerusalém adorareis o Pai.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22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Vós adorais o que não conheceis;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nós adoramos o que conhecemos, porque a salvação vem dos judeus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Mas vem a hora e já chegou, em que os verdadeiros adoradores adorarão o Pai em espírito e em verdade;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Deus é espírito; e importa que os seus adoradores o adorem em espírito e em verdade.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somente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5720" y="2394854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Informação, a salvação </a:t>
            </a:r>
            <a:r>
              <a:rPr lang="pt-BR" sz="2800" dirty="0" smtClean="0">
                <a:solidFill>
                  <a:srgbClr val="C00000"/>
                </a:solidFill>
              </a:rPr>
              <a:t>– 22</a:t>
            </a:r>
            <a:endParaRPr lang="pt-B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623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8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3284853"/>
            <a:ext cx="9144000" cy="355481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21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Jesus: Mulher, podes crer-me que a hora vem, quando nem neste monte, nem em Jerusalém adorareis o Pai.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22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Vós adorais o que não conheceis; nós adoramos o que conhecemos, porque a salvação vem dos judeus.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Mas vem a hora e já chegou, em que os verdadeiros adoradores adorarão o Pai em espírito e em verdade;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Deus é espírito; e importa que os seus adoradores o adorem em espírito e em verdade.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somente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5720" y="2394854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Informação, a salvação </a:t>
            </a:r>
            <a:r>
              <a:rPr lang="pt-BR" sz="2800" dirty="0" smtClean="0">
                <a:solidFill>
                  <a:srgbClr val="C00000"/>
                </a:solidFill>
              </a:rPr>
              <a:t>– 22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719" y="2819397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Genuína adoração </a:t>
            </a:r>
            <a:r>
              <a:rPr lang="pt-BR" sz="2800" dirty="0" smtClean="0">
                <a:solidFill>
                  <a:srgbClr val="C00000"/>
                </a:solidFill>
              </a:rPr>
              <a:t>– 23-24</a:t>
            </a:r>
            <a:endParaRPr lang="pt-B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330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8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3284853"/>
            <a:ext cx="9144000" cy="355481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21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Jesus: Mulher, podes crer-me que a hora vem, quando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nem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neste monte,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nem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em Jerusalém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adorareis o Pai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22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Vós adorais o que não conheceis; nós adoramos o que conhecemos, porque a salvação vem dos judeus.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Mas vem a hora e já chegou, em que os verdadeiros adoradores adorarão o Pai em espírito e em verdade;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Deus é espírito; e importa que os seus adoradores o adorem em espírito e em verdade.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5720" y="2394854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Informação, a salvação </a:t>
            </a:r>
            <a:r>
              <a:rPr lang="pt-BR" sz="2800" dirty="0" smtClean="0">
                <a:solidFill>
                  <a:srgbClr val="C00000"/>
                </a:solidFill>
              </a:rPr>
              <a:t>– 22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719" y="2819397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Genuína adoração </a:t>
            </a:r>
            <a:r>
              <a:rPr lang="pt-BR" sz="2800" dirty="0" smtClean="0">
                <a:solidFill>
                  <a:srgbClr val="C00000"/>
                </a:solidFill>
              </a:rPr>
              <a:t>– 23-24</a:t>
            </a:r>
            <a:endParaRPr lang="pt-B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914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8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3284853"/>
            <a:ext cx="9144000" cy="355481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21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Disse-lhe Jesus: Mulher, podes crer-me que a hora vem, quando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nem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neste monte,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nem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em Jerusalém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adorareis o Pai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22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Vós adorais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o que não conheceis;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nós adoramos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o que conhecemos, porque a salvação vem dos judeus.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Mas vem a hora e já chegou, em que os verdadeiros adoradores adorarão o Pai em espírito e em verdade;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Deus é espírito; e importa que os seus adoradores o adorem em espírito e em verdade.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5720" y="2394854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Informação, a salvação </a:t>
            </a:r>
            <a:r>
              <a:rPr lang="pt-BR" sz="2800" dirty="0" smtClean="0">
                <a:solidFill>
                  <a:srgbClr val="C00000"/>
                </a:solidFill>
              </a:rPr>
              <a:t>– 22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719" y="2819397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Genuína adoração </a:t>
            </a:r>
            <a:r>
              <a:rPr lang="pt-BR" sz="2800" dirty="0" smtClean="0">
                <a:solidFill>
                  <a:srgbClr val="C00000"/>
                </a:solidFill>
              </a:rPr>
              <a:t>– 23-24</a:t>
            </a:r>
            <a:endParaRPr lang="pt-B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777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4836067"/>
            <a:ext cx="9144000" cy="201593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Mas vem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a hora e já chegou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em que os verdadeiros adoradores adorarão o Pai em espírito e em verdade;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Deus é espírito; e importa que os seus adoradores o adorem em espírito e em verdade.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5720" y="2394854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Informação, a salvação </a:t>
            </a:r>
            <a:r>
              <a:rPr lang="pt-BR" sz="2800" dirty="0" smtClean="0">
                <a:solidFill>
                  <a:srgbClr val="C00000"/>
                </a:solidFill>
              </a:rPr>
              <a:t>– 22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719" y="2819397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Genuína adoração </a:t>
            </a:r>
            <a:r>
              <a:rPr lang="pt-BR" sz="2800" dirty="0" smtClean="0">
                <a:solidFill>
                  <a:srgbClr val="C00000"/>
                </a:solidFill>
              </a:rPr>
              <a:t>– 23-24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54594" y="3347353"/>
            <a:ext cx="66013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Do que jeito que Deus é</a:t>
            </a:r>
            <a:endParaRPr lang="pt-BR" sz="2900" dirty="0"/>
          </a:p>
        </p:txBody>
      </p:sp>
    </p:spTree>
    <p:extLst>
      <p:ext uri="{BB962C8B-B14F-4D97-AF65-F5344CB8AC3E}">
        <p14:creationId xmlns:p14="http://schemas.microsoft.com/office/powerpoint/2010/main" val="1221590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4836067"/>
            <a:ext cx="9144000" cy="201593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Mas vem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a hora e já chegou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em que os verdadeiros adoradores adorarão o Pai em espírito e em verdade;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Deus é espírito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; e importa que os seus adoradores o adorem em espírito e em verdade.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5720" y="2394854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Informação, a salvação </a:t>
            </a:r>
            <a:r>
              <a:rPr lang="pt-BR" sz="2800" dirty="0" smtClean="0">
                <a:solidFill>
                  <a:srgbClr val="C00000"/>
                </a:solidFill>
              </a:rPr>
              <a:t>– 22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719" y="2819397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Genuína adoração </a:t>
            </a:r>
            <a:r>
              <a:rPr lang="pt-BR" sz="2800" dirty="0" smtClean="0">
                <a:solidFill>
                  <a:srgbClr val="C00000"/>
                </a:solidFill>
              </a:rPr>
              <a:t>– 23-24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4594" y="3347353"/>
            <a:ext cx="66013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Do que jeito que Deus é</a:t>
            </a:r>
            <a:endParaRPr lang="pt-BR" sz="2900" dirty="0"/>
          </a:p>
        </p:txBody>
      </p:sp>
    </p:spTree>
    <p:extLst>
      <p:ext uri="{BB962C8B-B14F-4D97-AF65-F5344CB8AC3E}">
        <p14:creationId xmlns:p14="http://schemas.microsoft.com/office/powerpoint/2010/main" val="736568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8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4836067"/>
            <a:ext cx="9144000" cy="201593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Mas vem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a hora e já chegou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 em que os verdadeiros adoradores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adorarão o Pai em espírito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e em verdade;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Deus é espírito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; e importa que os seus adoradores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o adorem em espírito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e em verdade.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5720" y="2394854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Informação, a salvação </a:t>
            </a:r>
            <a:r>
              <a:rPr lang="pt-BR" sz="2800" dirty="0" smtClean="0">
                <a:solidFill>
                  <a:srgbClr val="C00000"/>
                </a:solidFill>
              </a:rPr>
              <a:t>– 22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719" y="2819397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Genuína adoração </a:t>
            </a:r>
            <a:r>
              <a:rPr lang="pt-BR" sz="2800" dirty="0" smtClean="0">
                <a:solidFill>
                  <a:srgbClr val="C00000"/>
                </a:solidFill>
              </a:rPr>
              <a:t>– 23-24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4594" y="3347353"/>
            <a:ext cx="66013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Do que jeito que Deus é</a:t>
            </a:r>
            <a:endParaRPr lang="pt-BR" sz="2900" dirty="0"/>
          </a:p>
        </p:txBody>
      </p:sp>
      <p:sp>
        <p:nvSpPr>
          <p:cNvPr id="2" name="TextBox 1"/>
          <p:cNvSpPr txBox="1"/>
          <p:nvPr/>
        </p:nvSpPr>
        <p:spPr>
          <a:xfrm>
            <a:off x="334736" y="3371608"/>
            <a:ext cx="2219858" cy="4770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2500" dirty="0" smtClean="0"/>
              <a:t>Em espírito </a:t>
            </a:r>
            <a:r>
              <a:rPr lang="pt-BR" sz="2500" dirty="0" smtClean="0">
                <a:sym typeface="Wingdings 3" panose="05040102010807070707" pitchFamily="18" charset="2"/>
              </a:rPr>
              <a:t>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3297461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8 – </a:t>
            </a:r>
            <a:r>
              <a:rPr lang="pt-BR" sz="3000" dirty="0" smtClean="0">
                <a:solidFill>
                  <a:schemeClr val="tx1"/>
                </a:solidFill>
              </a:rPr>
              <a:t>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4836067"/>
            <a:ext cx="9144000" cy="201593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Mas vem a hora e já chegou, em que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os verdadeiros adoradores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adorarão o Pai em espírito e em verdade;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Deus é espírito; e importa que os seus adoradores o adorem em espírito e em verdade.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5720" y="2394854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Informação, a salvação </a:t>
            </a:r>
            <a:r>
              <a:rPr lang="pt-BR" sz="2800" dirty="0" smtClean="0">
                <a:solidFill>
                  <a:srgbClr val="C00000"/>
                </a:solidFill>
              </a:rPr>
              <a:t>– 22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719" y="2819397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Genuína adoração </a:t>
            </a:r>
            <a:r>
              <a:rPr lang="pt-BR" sz="2800" dirty="0" smtClean="0">
                <a:solidFill>
                  <a:srgbClr val="C00000"/>
                </a:solidFill>
              </a:rPr>
              <a:t>– 23-24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4594" y="3347353"/>
            <a:ext cx="66013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Do que jeito que Deus é</a:t>
            </a:r>
            <a:endParaRPr lang="pt-BR" sz="2900" dirty="0"/>
          </a:p>
        </p:txBody>
      </p:sp>
      <p:sp>
        <p:nvSpPr>
          <p:cNvPr id="13" name="TextBox 12"/>
          <p:cNvSpPr txBox="1"/>
          <p:nvPr/>
        </p:nvSpPr>
        <p:spPr>
          <a:xfrm>
            <a:off x="2551873" y="3752845"/>
            <a:ext cx="66013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Genuínos adoradores (limpos)</a:t>
            </a:r>
            <a:endParaRPr lang="pt-BR" sz="2900" dirty="0"/>
          </a:p>
        </p:txBody>
      </p:sp>
      <p:sp>
        <p:nvSpPr>
          <p:cNvPr id="14" name="TextBox 13"/>
          <p:cNvSpPr txBox="1"/>
          <p:nvPr/>
        </p:nvSpPr>
        <p:spPr>
          <a:xfrm>
            <a:off x="334736" y="3371608"/>
            <a:ext cx="2219858" cy="4770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2500" dirty="0" smtClean="0"/>
              <a:t>Em espírito </a:t>
            </a:r>
            <a:r>
              <a:rPr lang="pt-BR" sz="2500" dirty="0" smtClean="0">
                <a:sym typeface="Wingdings 3" panose="05040102010807070707" pitchFamily="18" charset="2"/>
              </a:rPr>
              <a:t>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3483091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8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4836067"/>
            <a:ext cx="9144000" cy="201593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Mas vem a hora e já chegou, em que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os verdadeiros adoradores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adorarão o Pai em espírito e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em verdade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; 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Deus é espírito; e importa que os seus adoradores o adorem em espírito e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em verdade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5720" y="2394854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Informação, a salvação </a:t>
            </a:r>
            <a:r>
              <a:rPr lang="pt-BR" sz="2800" dirty="0" smtClean="0">
                <a:solidFill>
                  <a:srgbClr val="C00000"/>
                </a:solidFill>
              </a:rPr>
              <a:t>– 22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719" y="2819397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Genuína adoração </a:t>
            </a:r>
            <a:r>
              <a:rPr lang="pt-BR" sz="2800" dirty="0" smtClean="0">
                <a:solidFill>
                  <a:srgbClr val="C00000"/>
                </a:solidFill>
              </a:rPr>
              <a:t>– 23-24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4594" y="3347353"/>
            <a:ext cx="66013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Do que jeito que Deus é</a:t>
            </a:r>
            <a:endParaRPr lang="pt-BR" sz="2900" dirty="0"/>
          </a:p>
        </p:txBody>
      </p:sp>
      <p:sp>
        <p:nvSpPr>
          <p:cNvPr id="13" name="TextBox 12"/>
          <p:cNvSpPr txBox="1"/>
          <p:nvPr/>
        </p:nvSpPr>
        <p:spPr>
          <a:xfrm>
            <a:off x="2551873" y="3752845"/>
            <a:ext cx="66013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Genuínos adoradores (limpos)</a:t>
            </a:r>
            <a:endParaRPr lang="pt-BR" sz="2900" dirty="0"/>
          </a:p>
        </p:txBody>
      </p:sp>
      <p:sp>
        <p:nvSpPr>
          <p:cNvPr id="14" name="TextBox 13"/>
          <p:cNvSpPr txBox="1"/>
          <p:nvPr/>
        </p:nvSpPr>
        <p:spPr>
          <a:xfrm>
            <a:off x="334736" y="3371608"/>
            <a:ext cx="2219858" cy="4770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2500" dirty="0" smtClean="0"/>
              <a:t>Em espírito </a:t>
            </a:r>
            <a:r>
              <a:rPr lang="pt-BR" sz="2500" dirty="0" smtClean="0">
                <a:sym typeface="Wingdings 3" panose="05040102010807070707" pitchFamily="18" charset="2"/>
              </a:rPr>
              <a:t></a:t>
            </a:r>
            <a:endParaRPr lang="pt-BR" sz="2500" dirty="0"/>
          </a:p>
        </p:txBody>
      </p:sp>
      <p:sp>
        <p:nvSpPr>
          <p:cNvPr id="15" name="TextBox 14"/>
          <p:cNvSpPr txBox="1"/>
          <p:nvPr/>
        </p:nvSpPr>
        <p:spPr>
          <a:xfrm>
            <a:off x="334736" y="3923390"/>
            <a:ext cx="2219858" cy="4770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2500" dirty="0" smtClean="0"/>
              <a:t>Em verdade </a:t>
            </a:r>
            <a:r>
              <a:rPr lang="pt-BR" sz="2500" dirty="0" smtClean="0">
                <a:sym typeface="Wingdings 3" panose="05040102010807070707" pitchFamily="18" charset="2"/>
              </a:rPr>
              <a:t>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3842556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4836067"/>
            <a:ext cx="9144000" cy="201593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Mas vem a hora e já chegou, em que os verdadeiros adoradores adorarão o Pai em espírito e em verdade;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Deus é espírito; e importa que os seus adoradores o adorem em espírito e em verdade.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5720" y="2394854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Informação, a salvação </a:t>
            </a:r>
            <a:r>
              <a:rPr lang="pt-BR" sz="2800" dirty="0" smtClean="0">
                <a:solidFill>
                  <a:srgbClr val="C00000"/>
                </a:solidFill>
              </a:rPr>
              <a:t>– 22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719" y="2819397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Genuína adoração </a:t>
            </a:r>
            <a:r>
              <a:rPr lang="pt-BR" sz="2800" dirty="0" smtClean="0">
                <a:solidFill>
                  <a:srgbClr val="C00000"/>
                </a:solidFill>
              </a:rPr>
              <a:t>– 23-24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4594" y="3347353"/>
            <a:ext cx="66013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Do que jeito que Deus é</a:t>
            </a:r>
            <a:endParaRPr lang="pt-BR" sz="2900" dirty="0"/>
          </a:p>
        </p:txBody>
      </p:sp>
      <p:sp>
        <p:nvSpPr>
          <p:cNvPr id="13" name="TextBox 12"/>
          <p:cNvSpPr txBox="1"/>
          <p:nvPr/>
        </p:nvSpPr>
        <p:spPr>
          <a:xfrm>
            <a:off x="2551873" y="3752845"/>
            <a:ext cx="66013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Genuínos adoradores (limpos)</a:t>
            </a:r>
            <a:endParaRPr lang="pt-BR" sz="2900" dirty="0"/>
          </a:p>
        </p:txBody>
      </p:sp>
      <p:sp>
        <p:nvSpPr>
          <p:cNvPr id="14" name="TextBox 13"/>
          <p:cNvSpPr txBox="1"/>
          <p:nvPr/>
        </p:nvSpPr>
        <p:spPr>
          <a:xfrm>
            <a:off x="2540987" y="4207320"/>
            <a:ext cx="6601328" cy="538609"/>
          </a:xfrm>
          <a:prstGeom prst="rect">
            <a:avLst/>
          </a:prstGeom>
          <a:solidFill>
            <a:srgbClr val="FFF6DD">
              <a:alpha val="87843"/>
            </a:srgb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Deus se relaciona com eles </a:t>
            </a:r>
            <a:endParaRPr lang="pt-BR" sz="2900" dirty="0"/>
          </a:p>
        </p:txBody>
      </p:sp>
      <p:sp>
        <p:nvSpPr>
          <p:cNvPr id="15" name="TextBox 14"/>
          <p:cNvSpPr txBox="1"/>
          <p:nvPr/>
        </p:nvSpPr>
        <p:spPr>
          <a:xfrm>
            <a:off x="334736" y="3371608"/>
            <a:ext cx="2219858" cy="4770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2500" dirty="0" smtClean="0"/>
              <a:t>Em espírito </a:t>
            </a:r>
            <a:r>
              <a:rPr lang="pt-BR" sz="2500" dirty="0" smtClean="0">
                <a:sym typeface="Wingdings 3" panose="05040102010807070707" pitchFamily="18" charset="2"/>
              </a:rPr>
              <a:t></a:t>
            </a:r>
            <a:endParaRPr lang="pt-BR" sz="2500" dirty="0"/>
          </a:p>
        </p:txBody>
      </p:sp>
      <p:sp>
        <p:nvSpPr>
          <p:cNvPr id="16" name="TextBox 15"/>
          <p:cNvSpPr txBox="1"/>
          <p:nvPr/>
        </p:nvSpPr>
        <p:spPr>
          <a:xfrm>
            <a:off x="334736" y="3923390"/>
            <a:ext cx="2219858" cy="4770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2500" dirty="0" smtClean="0"/>
              <a:t>Em verdade </a:t>
            </a:r>
            <a:r>
              <a:rPr lang="pt-BR" sz="2500" dirty="0" smtClean="0">
                <a:sym typeface="Wingdings 3" panose="05040102010807070707" pitchFamily="18" charset="2"/>
              </a:rPr>
              <a:t>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730375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>
                <a:solidFill>
                  <a:schemeClr val="tx1"/>
                </a:solidFill>
              </a:rPr>
              <a:t>8</a:t>
            </a:r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adoração verdadeira </a:t>
            </a:r>
            <a:r>
              <a:rPr lang="pt-BR" sz="3000" dirty="0" smtClean="0">
                <a:solidFill>
                  <a:schemeClr val="tx1"/>
                </a:solidFill>
              </a:rPr>
              <a:t>- </a:t>
            </a:r>
            <a:r>
              <a:rPr lang="pt-BR" sz="2900" dirty="0" smtClean="0">
                <a:solidFill>
                  <a:srgbClr val="C00000"/>
                </a:solidFill>
              </a:rPr>
              <a:t>4.20-24</a:t>
            </a:r>
            <a:r>
              <a:rPr lang="pt-BR" sz="3100" dirty="0" smtClean="0">
                <a:solidFill>
                  <a:schemeClr val="tx1"/>
                </a:solidFill>
              </a:rPr>
              <a:t>.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857249"/>
            <a:ext cx="6457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 - Quebra repentina no assunto.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354475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II - </a:t>
            </a:r>
            <a:r>
              <a:rPr lang="pt-BR" sz="3200" dirty="0" smtClean="0"/>
              <a:t>Resposta de Jesus sobre sua pessoa (Messias).</a:t>
            </a:r>
            <a:endParaRPr lang="pt-BR" sz="3200" dirty="0"/>
          </a:p>
        </p:txBody>
      </p:sp>
      <p:sp>
        <p:nvSpPr>
          <p:cNvPr id="9" name="Rectangle 8"/>
          <p:cNvSpPr/>
          <p:nvPr/>
        </p:nvSpPr>
        <p:spPr>
          <a:xfrm>
            <a:off x="-7951" y="4836067"/>
            <a:ext cx="9144000" cy="201593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</a:rPr>
              <a:t>23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Mas vem a hora e já chegou, em que os verdadeiros adoradores adorarão o Pai em espírito e em verdade; </a:t>
            </a:r>
            <a:r>
              <a:rPr lang="pt-BR" sz="2500" u="sng" dirty="0">
                <a:solidFill>
                  <a:srgbClr val="0070C0"/>
                </a:solidFill>
                <a:latin typeface="+mj-lt"/>
              </a:rPr>
              <a:t>porque são estes que o Pai procura para seus adoradores.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24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Deus é espírito; e importa que os seus adoradores o adorem em espírito e em verdade.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441" y="1899555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Adoração semente em Cristo </a:t>
            </a:r>
            <a:r>
              <a:rPr lang="pt-BR" sz="2800" dirty="0" smtClean="0">
                <a:solidFill>
                  <a:srgbClr val="C00000"/>
                </a:solidFill>
              </a:rPr>
              <a:t>– 21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5720" y="2394854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Informação, a salvação </a:t>
            </a:r>
            <a:r>
              <a:rPr lang="pt-BR" sz="2800" dirty="0" smtClean="0">
                <a:solidFill>
                  <a:srgbClr val="C00000"/>
                </a:solidFill>
              </a:rPr>
              <a:t>– 22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5719" y="2819397"/>
            <a:ext cx="79876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</a:rPr>
              <a:t>Genuína adoração </a:t>
            </a:r>
            <a:r>
              <a:rPr lang="pt-BR" sz="2800" dirty="0" smtClean="0">
                <a:solidFill>
                  <a:srgbClr val="C00000"/>
                </a:solidFill>
              </a:rPr>
              <a:t>– 23-24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4594" y="3347353"/>
            <a:ext cx="66013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Do que jeito que Deus é</a:t>
            </a:r>
            <a:endParaRPr lang="pt-BR" sz="2900" dirty="0"/>
          </a:p>
        </p:txBody>
      </p:sp>
      <p:sp>
        <p:nvSpPr>
          <p:cNvPr id="13" name="TextBox 12"/>
          <p:cNvSpPr txBox="1"/>
          <p:nvPr/>
        </p:nvSpPr>
        <p:spPr>
          <a:xfrm>
            <a:off x="2551873" y="3752845"/>
            <a:ext cx="66013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Genuínos adoradores (limpos)</a:t>
            </a:r>
            <a:endParaRPr lang="pt-BR" sz="2900" dirty="0"/>
          </a:p>
        </p:txBody>
      </p:sp>
      <p:sp>
        <p:nvSpPr>
          <p:cNvPr id="14" name="TextBox 13"/>
          <p:cNvSpPr txBox="1"/>
          <p:nvPr/>
        </p:nvSpPr>
        <p:spPr>
          <a:xfrm>
            <a:off x="2540987" y="4207320"/>
            <a:ext cx="6601328" cy="538609"/>
          </a:xfrm>
          <a:prstGeom prst="rect">
            <a:avLst/>
          </a:prstGeom>
          <a:solidFill>
            <a:srgbClr val="FFF6DD">
              <a:alpha val="87843"/>
            </a:srgb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900" dirty="0" smtClean="0"/>
              <a:t>Deus se relaciona com eles </a:t>
            </a:r>
            <a:endParaRPr lang="pt-BR" sz="2900" dirty="0"/>
          </a:p>
        </p:txBody>
      </p:sp>
      <p:sp>
        <p:nvSpPr>
          <p:cNvPr id="15" name="TextBox 14"/>
          <p:cNvSpPr txBox="1"/>
          <p:nvPr/>
        </p:nvSpPr>
        <p:spPr>
          <a:xfrm>
            <a:off x="334736" y="3371608"/>
            <a:ext cx="2219858" cy="4770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2500" dirty="0" smtClean="0"/>
              <a:t>Em espírito </a:t>
            </a:r>
            <a:r>
              <a:rPr lang="pt-BR" sz="2500" dirty="0" smtClean="0">
                <a:sym typeface="Wingdings 3" panose="05040102010807070707" pitchFamily="18" charset="2"/>
              </a:rPr>
              <a:t></a:t>
            </a:r>
            <a:endParaRPr lang="pt-BR" sz="2500" dirty="0"/>
          </a:p>
        </p:txBody>
      </p:sp>
      <p:sp>
        <p:nvSpPr>
          <p:cNvPr id="16" name="TextBox 15"/>
          <p:cNvSpPr txBox="1"/>
          <p:nvPr/>
        </p:nvSpPr>
        <p:spPr>
          <a:xfrm>
            <a:off x="334736" y="3923390"/>
            <a:ext cx="2219858" cy="4770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2500" dirty="0" smtClean="0"/>
              <a:t>Em verdade </a:t>
            </a:r>
            <a:r>
              <a:rPr lang="pt-BR" sz="2500" dirty="0" smtClean="0">
                <a:sym typeface="Wingdings 3" panose="05040102010807070707" pitchFamily="18" charset="2"/>
              </a:rPr>
              <a:t></a:t>
            </a:r>
            <a:endParaRPr lang="pt-BR" sz="2500" dirty="0"/>
          </a:p>
        </p:txBody>
      </p:sp>
      <p:sp>
        <p:nvSpPr>
          <p:cNvPr id="2" name="Rectangle 1"/>
          <p:cNvSpPr/>
          <p:nvPr/>
        </p:nvSpPr>
        <p:spPr>
          <a:xfrm>
            <a:off x="108657" y="191643"/>
            <a:ext cx="8829137" cy="6619539"/>
          </a:xfrm>
          <a:prstGeom prst="rect">
            <a:avLst/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500" b="1" i="1" dirty="0" smtClean="0">
                <a:latin typeface="+mj-lt"/>
              </a:rPr>
              <a:t>“Adorar não é uma opção que temos – todo mundo adora algo. A única opção que temos é o que vamos adorar”</a:t>
            </a:r>
            <a:endParaRPr lang="pt-BR" sz="4500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2009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23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1034869"/>
            <a:ext cx="9097537" cy="487825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adoração verdadeira - livre da religião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pt-BR" sz="5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6510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989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9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fé exclusiva - o reconhecimento de que Jesus é o Messias - </a:t>
            </a:r>
            <a:r>
              <a:rPr lang="pt-BR" sz="3200" dirty="0" smtClean="0">
                <a:solidFill>
                  <a:srgbClr val="C00000"/>
                </a:solidFill>
              </a:rPr>
              <a:t>4.25-26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5611505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25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Eu sei, respondeu a mulher, que há de vir o Messias, chamado Cristo; quando ele vier, nos anunciará todas as coisas.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26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Disse-lhe Jesus: Eu o sou, eu que falo contigo.</a:t>
            </a:r>
          </a:p>
        </p:txBody>
      </p:sp>
    </p:spTree>
    <p:extLst>
      <p:ext uri="{BB962C8B-B14F-4D97-AF65-F5344CB8AC3E}">
        <p14:creationId xmlns:p14="http://schemas.microsoft.com/office/powerpoint/2010/main" val="1836437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989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9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fé exclusiva - o reconhecimento de que Jesus é o Messias - </a:t>
            </a:r>
            <a:r>
              <a:rPr lang="pt-BR" sz="3200" dirty="0" smtClean="0">
                <a:solidFill>
                  <a:srgbClr val="C00000"/>
                </a:solidFill>
              </a:rPr>
              <a:t>4.25-26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5611505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25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Eu sei</a:t>
            </a:r>
            <a:r>
              <a:rPr lang="pt-BR" sz="2500" dirty="0">
                <a:latin typeface="+mj-lt"/>
              </a:rPr>
              <a:t>, respondeu a mulher,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que há de vir o Messias</a:t>
            </a:r>
            <a:r>
              <a:rPr lang="pt-BR" sz="2500" dirty="0">
                <a:latin typeface="+mj-lt"/>
              </a:rPr>
              <a:t>, chamado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Cristo</a:t>
            </a:r>
            <a:r>
              <a:rPr lang="pt-BR" sz="2500" dirty="0">
                <a:latin typeface="+mj-lt"/>
              </a:rPr>
              <a:t>; quando ele vier, nos anunciará todas as coisas.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26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Disse-lhe Jesus: Eu o sou, eu que falo contigo.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4350" y="1151163"/>
            <a:ext cx="74784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Ela é honesta com sua conclusão.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2703342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989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9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fé exclusiva - o reconhecimento de que Jesus é o Messias - </a:t>
            </a:r>
            <a:r>
              <a:rPr lang="pt-BR" sz="3200" dirty="0" smtClean="0">
                <a:solidFill>
                  <a:srgbClr val="C00000"/>
                </a:solidFill>
              </a:rPr>
              <a:t>4.25-26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5611505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25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Eu sei, respondeu a mulher, que há de vir o Messias, chamado Cristo;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quando ele vier, nos anunciará todas as coisas</a:t>
            </a:r>
            <a:r>
              <a:rPr lang="pt-BR" sz="2500" dirty="0">
                <a:latin typeface="+mj-lt"/>
              </a:rPr>
              <a:t>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26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Disse-lhe Jesus: Eu o sou, eu que falo contigo.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4350" y="1151163"/>
            <a:ext cx="74784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Ela é honesta com sua conclusão.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648389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Ela esvazia-se de seus argumentos</a:t>
            </a:r>
            <a:r>
              <a:rPr lang="pt-BR" sz="3000" dirty="0" smtClean="0"/>
              <a:t>.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41590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989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dirty="0" smtClean="0">
                <a:solidFill>
                  <a:schemeClr val="tx1"/>
                </a:solidFill>
              </a:rPr>
              <a:t> </a:t>
            </a:r>
            <a:r>
              <a:rPr lang="pt-BR" sz="3000" dirty="0" smtClean="0">
                <a:solidFill>
                  <a:schemeClr val="tx1"/>
                </a:solidFill>
              </a:rPr>
              <a:t>9 </a:t>
            </a:r>
            <a:r>
              <a:rPr lang="pt-BR" sz="3000" dirty="0" smtClean="0">
                <a:solidFill>
                  <a:schemeClr val="tx1"/>
                </a:solidFill>
              </a:rPr>
              <a:t>– Produz </a:t>
            </a:r>
            <a:r>
              <a:rPr lang="pt-BR" sz="3000" dirty="0" smtClean="0">
                <a:solidFill>
                  <a:schemeClr val="tx1"/>
                </a:solidFill>
              </a:rPr>
              <a:t>fé exclusiva - o reconhecimento de que Jesus é o Messias - </a:t>
            </a:r>
            <a:r>
              <a:rPr lang="pt-BR" sz="3200" dirty="0" smtClean="0">
                <a:solidFill>
                  <a:srgbClr val="C00000"/>
                </a:solidFill>
              </a:rPr>
              <a:t>4.25-26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5611505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25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Eu sei, respondeu a mulher, que há de vir o Messias, chamado Cristo; quando ele vier, nos anunciará todas as coisas.</a:t>
            </a:r>
          </a:p>
          <a:p>
            <a:r>
              <a:rPr lang="pt-BR" sz="2500" dirty="0" smtClean="0">
                <a:solidFill>
                  <a:srgbClr val="C00000"/>
                </a:solidFill>
              </a:rPr>
              <a:t>26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Disse-lhe Jesus: </a:t>
            </a:r>
            <a:r>
              <a:rPr lang="pt-BR" sz="2500" u="sng" dirty="0">
                <a:solidFill>
                  <a:srgbClr val="C00000"/>
                </a:solidFill>
                <a:latin typeface="+mj-lt"/>
              </a:rPr>
              <a:t>Eu o sou, eu que falo contigo</a:t>
            </a:r>
            <a:r>
              <a:rPr lang="pt-BR" sz="2500" dirty="0">
                <a:latin typeface="+mj-l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4350" y="1151163"/>
            <a:ext cx="74784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Ela é honesta com sua conclusão.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" y="1648389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Ela esvazia-se de seus argumentos</a:t>
            </a:r>
            <a:r>
              <a:rPr lang="pt-BR" sz="3000" dirty="0" smtClean="0"/>
              <a:t>.</a:t>
            </a:r>
            <a:endParaRPr lang="pt-BR" sz="3000" dirty="0"/>
          </a:p>
        </p:txBody>
      </p:sp>
      <p:sp>
        <p:nvSpPr>
          <p:cNvPr id="9" name="TextBox 8"/>
          <p:cNvSpPr txBox="1"/>
          <p:nvPr/>
        </p:nvSpPr>
        <p:spPr>
          <a:xfrm>
            <a:off x="511631" y="2160016"/>
            <a:ext cx="8629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500" dirty="0" smtClean="0"/>
              <a:t>Fé exclusiva em Cristo – o Messias. </a:t>
            </a:r>
            <a:endParaRPr lang="pt-BR" sz="3000" dirty="0"/>
          </a:p>
        </p:txBody>
      </p:sp>
      <p:sp>
        <p:nvSpPr>
          <p:cNvPr id="10" name="Rectangle 9"/>
          <p:cNvSpPr/>
          <p:nvPr/>
        </p:nvSpPr>
        <p:spPr>
          <a:xfrm>
            <a:off x="-2722" y="2945289"/>
            <a:ext cx="9144000" cy="86177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29</a:t>
            </a:r>
            <a:r>
              <a:rPr lang="pt-BR" sz="2500" dirty="0" smtClean="0">
                <a:latin typeface="+mj-lt"/>
              </a:rPr>
              <a:t>   </a:t>
            </a:r>
            <a:r>
              <a:rPr lang="pt-BR" sz="2500" dirty="0">
                <a:latin typeface="+mj-lt"/>
              </a:rPr>
              <a:t>Vinde comigo e vede um homem que me disse tudo quanto tenho feito.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Será este</a:t>
            </a:r>
            <a:r>
              <a:rPr lang="pt-BR" sz="2500" dirty="0">
                <a:latin typeface="+mj-lt"/>
              </a:rPr>
              <a:t>, porventura,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o Cristo</a:t>
            </a:r>
            <a:r>
              <a:rPr lang="pt-BR" sz="2500" dirty="0" smtClean="0">
                <a:latin typeface="+mj-lt"/>
              </a:rPr>
              <a:t>?!</a:t>
            </a:r>
            <a:endParaRPr lang="pt-BR" sz="2500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22" y="3987595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39</a:t>
            </a:r>
            <a:r>
              <a:rPr lang="pt-BR" sz="2500" dirty="0" smtClean="0">
                <a:latin typeface="+mj-lt"/>
              </a:rPr>
              <a:t>   </a:t>
            </a:r>
            <a:r>
              <a:rPr lang="pt-BR" sz="2500" dirty="0">
                <a:latin typeface="+mj-lt"/>
              </a:rPr>
              <a:t>Muitos samaritanos daquela cidade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creram nele</a:t>
            </a:r>
            <a:r>
              <a:rPr lang="pt-BR" sz="2500" dirty="0">
                <a:latin typeface="+mj-lt"/>
              </a:rPr>
              <a:t>, em virtude do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testemunho da mulher</a:t>
            </a:r>
            <a:r>
              <a:rPr lang="pt-BR" sz="2500" dirty="0">
                <a:latin typeface="+mj-lt"/>
              </a:rPr>
              <a:t>, que anunciara: Ele me disse tudo quanto tenho feito</a:t>
            </a:r>
            <a:r>
              <a:rPr lang="pt-BR" sz="2500" dirty="0" smtClean="0">
                <a:latin typeface="+mj-lt"/>
              </a:rPr>
              <a:t>.</a:t>
            </a:r>
            <a:endParaRPr lang="pt-BR" sz="2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32088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23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1034869"/>
            <a:ext cx="9097537" cy="487825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adoração verdadeira - livre da religião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pt-BR" sz="5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78539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23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1034869"/>
            <a:ext cx="9097537" cy="487825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exclusiva – reconhecimento de que Jesus é o Messias!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pt-BR" sz="5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3885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23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16328" y="988246"/>
            <a:ext cx="9176656" cy="92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você adora? </a:t>
            </a:r>
            <a:endParaRPr lang="pt-BR" sz="5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32656" y="1069967"/>
            <a:ext cx="9176656" cy="925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você adora? </a:t>
            </a:r>
            <a:endParaRPr lang="pt-BR" sz="5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12867" y="1043421"/>
            <a:ext cx="9176656" cy="1903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a sua adoração revela sobre sua fé? </a:t>
            </a:r>
            <a:endParaRPr lang="pt-BR" sz="5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154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9" grpId="0"/>
      <p:bldP spid="9" grpId="1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4861</TotalTime>
  <Words>3288</Words>
  <Application>Microsoft Office PowerPoint</Application>
  <PresentationFormat>On-screen Show (4:3)</PresentationFormat>
  <Paragraphs>357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Calibri</vt:lpstr>
      <vt:lpstr>Calibri Light</vt:lpstr>
      <vt:lpstr>Century Gothic</vt:lpstr>
      <vt:lpstr>Tahoma</vt:lpstr>
      <vt:lpstr>Times New Roman</vt:lpstr>
      <vt:lpstr>Wingdings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382</cp:revision>
  <dcterms:created xsi:type="dcterms:W3CDTF">2015-02-28T18:51:08Z</dcterms:created>
  <dcterms:modified xsi:type="dcterms:W3CDTF">2015-08-23T20:30:21Z</dcterms:modified>
</cp:coreProperties>
</file>